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6858000" cy="9906000" type="A4"/>
  <p:notesSz cx="6797675" cy="9926638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D7FA5F2-DA00-4543-87FF-5084B7114695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rMalbobi" initials="D" lastIdx="1" clrIdx="0"/>
  <p:cmAuthor id="1" name="shsh" initials="s" lastIdx="2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74"/>
    <a:srgbClr val="FFE697"/>
    <a:srgbClr val="FFD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57" autoAdjust="0"/>
    <p:restoredTop sz="99878" autoAdjust="0"/>
  </p:normalViewPr>
  <p:slideViewPr>
    <p:cSldViewPr snapToGrid="0">
      <p:cViewPr>
        <p:scale>
          <a:sx n="100" d="100"/>
          <a:sy n="100" d="100"/>
        </p:scale>
        <p:origin x="-402" y="-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98F9D-2688-4140-AD45-C952733A611D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060D6-6AFD-4FA5-B542-29B65B2846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57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E9ED270B-FA93-4C9B-B8F7-FFCE9C748D42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14839"/>
            <a:ext cx="5437827" cy="4467931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05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8105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AB06A861-D8AD-4D18-AF91-FAC724EBA7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11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6A861-D8AD-4D18-AF91-FAC724EBA7C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63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08907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4979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6725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9350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603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1702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3070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4071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3749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4118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70897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4E3F6-DD9C-4E92-9B27-4DC5AC8410D1}" type="datetimeFigureOut">
              <a:rPr lang="fa-IR" smtClean="0"/>
              <a:pPr/>
              <a:t>05/12/1444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1923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27150" y="1557708"/>
            <a:ext cx="1628775" cy="7870555"/>
          </a:xfrm>
          <a:prstGeom prst="roundRect">
            <a:avLst>
              <a:gd name="adj" fmla="val 7310"/>
            </a:avLst>
          </a:prstGeom>
          <a:gradFill>
            <a:gsLst>
              <a:gs pos="0">
                <a:schemeClr val="accent4">
                  <a:lumMod val="110000"/>
                  <a:satMod val="105000"/>
                  <a:tint val="67000"/>
                  <a:alpha val="50000"/>
                </a:schemeClr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 sz="2000" dirty="0">
              <a:solidFill>
                <a:schemeClr val="tx1"/>
              </a:solidFill>
              <a:cs typeface="B Yekan" panose="000004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71191" y="849359"/>
            <a:ext cx="223060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600" b="1" dirty="0" smtClean="0">
                <a:solidFill>
                  <a:srgbClr val="0070C0"/>
                </a:solidFill>
                <a:latin typeface="IranNastaliq" pitchFamily="18" charset="0"/>
                <a:cs typeface="IranNastaliq" pitchFamily="18" charset="0"/>
              </a:rPr>
              <a:t>پژوهشگاه ملي مهندسي ژنتيک و زيست فناوري </a:t>
            </a:r>
            <a:endParaRPr lang="en-US" sz="1600" b="1" dirty="0" smtClean="0">
              <a:solidFill>
                <a:srgbClr val="0070C0"/>
              </a:solidFill>
              <a:latin typeface="IranNastaliq" pitchFamily="18" charset="0"/>
              <a:cs typeface="IranNastaliq" pitchFamily="18" charset="0"/>
            </a:endParaRPr>
          </a:p>
          <a:p>
            <a:pPr algn="ctr"/>
            <a:r>
              <a:rPr lang="fa-IR" sz="1600" b="1" dirty="0" smtClean="0">
                <a:solidFill>
                  <a:srgbClr val="0070C0"/>
                </a:solidFill>
                <a:latin typeface="IranNastaliq" pitchFamily="18" charset="0"/>
                <a:cs typeface="IranNastaliq" pitchFamily="18" charset="0"/>
              </a:rPr>
              <a:t>معاونت فناوري </a:t>
            </a:r>
            <a:r>
              <a:rPr lang="fa-IR" sz="1600" dirty="0" smtClean="0">
                <a:cs typeface="B Yekan" panose="00000400000000000000" pitchFamily="2" charset="-78"/>
              </a:rPr>
              <a:t> </a:t>
            </a:r>
            <a:endParaRPr lang="fa-IR" sz="1600" dirty="0">
              <a:cs typeface="B Yekan" panose="00000400000000000000" pitchFamily="2" charset="-78"/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883496" y="1477367"/>
            <a:ext cx="4680000" cy="834410"/>
            <a:chOff x="1873971" y="1735630"/>
            <a:chExt cx="4680000" cy="1034014"/>
          </a:xfrm>
        </p:grpSpPr>
        <p:sp>
          <p:nvSpPr>
            <p:cNvPr id="15" name="Rounded Rectangle 14"/>
            <p:cNvSpPr/>
            <p:nvPr/>
          </p:nvSpPr>
          <p:spPr>
            <a:xfrm>
              <a:off x="1873971" y="1894575"/>
              <a:ext cx="4680000" cy="875069"/>
            </a:xfrm>
            <a:prstGeom prst="roundRect">
              <a:avLst>
                <a:gd name="adj" fmla="val 12856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fa-IR" sz="2400" b="1" dirty="0">
                <a:solidFill>
                  <a:schemeClr val="tx1"/>
                </a:solidFill>
                <a:cs typeface="B Lotus" pitchFamily="2" charset="-78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55360" y="1735630"/>
              <a:ext cx="1800000" cy="360000"/>
            </a:xfrm>
            <a:prstGeom prst="roundRect">
              <a:avLst/>
            </a:prstGeom>
            <a:solidFill>
              <a:srgbClr val="FFE697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fa-IR" dirty="0">
                  <a:solidFill>
                    <a:srgbClr val="FF0000"/>
                  </a:solidFill>
                  <a:cs typeface="B Yekan" panose="00000400000000000000" pitchFamily="2" charset="-78"/>
                </a:rPr>
                <a:t>عنوان </a:t>
              </a:r>
              <a:r>
                <a:rPr lang="fa-IR" dirty="0" smtClean="0">
                  <a:solidFill>
                    <a:srgbClr val="FF0000"/>
                  </a:solidFill>
                  <a:cs typeface="B Yekan" panose="00000400000000000000" pitchFamily="2" charset="-78"/>
                </a:rPr>
                <a:t>محصول</a:t>
              </a:r>
              <a:endParaRPr lang="fa-IR" dirty="0">
                <a:solidFill>
                  <a:srgbClr val="FF0000"/>
                </a:solidFill>
                <a:cs typeface="B Yekan" panose="00000400000000000000" pitchFamily="2" charset="-78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23826" y="1762125"/>
            <a:ext cx="1628775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1400" dirty="0" smtClean="0">
                <a:solidFill>
                  <a:srgbClr val="FF0000"/>
                </a:solidFill>
                <a:cs typeface="B Yekan" panose="00000400000000000000" pitchFamily="2" charset="-78"/>
              </a:rPr>
              <a:t>مالک فناوری:</a:t>
            </a:r>
          </a:p>
          <a:p>
            <a:pPr algn="ctr"/>
            <a:endParaRPr lang="fa-IR" sz="1400" dirty="0" smtClean="0">
              <a:solidFill>
                <a:srgbClr val="FF0000"/>
              </a:solidFill>
              <a:cs typeface="B Yekan" panose="00000400000000000000" pitchFamily="2" charset="-78"/>
            </a:endParaRPr>
          </a:p>
          <a:p>
            <a:pPr algn="ctr"/>
            <a:r>
              <a:rPr lang="fa-IR" sz="1200" b="1" dirty="0" smtClean="0">
                <a:cs typeface="B Yekan" panose="00000400000000000000" pitchFamily="2" charset="-78"/>
              </a:rPr>
              <a:t>پژوهشگاه ملی مهندسی ژنتيک و زيست فناوری </a:t>
            </a:r>
          </a:p>
        </p:txBody>
      </p:sp>
      <p:grpSp>
        <p:nvGrpSpPr>
          <p:cNvPr id="3" name="Group 20"/>
          <p:cNvGrpSpPr/>
          <p:nvPr/>
        </p:nvGrpSpPr>
        <p:grpSpPr>
          <a:xfrm>
            <a:off x="1876424" y="3447655"/>
            <a:ext cx="4781551" cy="5553470"/>
            <a:chOff x="1873971" y="2833627"/>
            <a:chExt cx="4680000" cy="4683639"/>
          </a:xfrm>
        </p:grpSpPr>
        <p:sp>
          <p:nvSpPr>
            <p:cNvPr id="22" name="Rounded Rectangle 21"/>
            <p:cNvSpPr/>
            <p:nvPr/>
          </p:nvSpPr>
          <p:spPr>
            <a:xfrm>
              <a:off x="1873971" y="3064163"/>
              <a:ext cx="4680000" cy="4453103"/>
            </a:xfrm>
            <a:prstGeom prst="roundRect">
              <a:avLst>
                <a:gd name="adj" fmla="val 4480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285750" indent="-285750" algn="just">
                <a:buClr>
                  <a:srgbClr val="FF0000"/>
                </a:buClr>
                <a:buSzPct val="120000"/>
                <a:buFont typeface="Wingdings" panose="05000000000000000000" pitchFamily="2" charset="2"/>
                <a:buChar char="ü"/>
              </a:pPr>
              <a:endParaRPr lang="en-US" sz="1500" dirty="0">
                <a:solidFill>
                  <a:schemeClr val="tx1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568321" y="2833627"/>
              <a:ext cx="1800000" cy="436636"/>
            </a:xfrm>
            <a:prstGeom prst="roundRect">
              <a:avLst/>
            </a:prstGeom>
            <a:solidFill>
              <a:srgbClr val="FFE6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fa-IR" dirty="0" smtClean="0">
                  <a:solidFill>
                    <a:srgbClr val="FF0000"/>
                  </a:solidFill>
                  <a:cs typeface="B Yekan" panose="00000400000000000000" pitchFamily="2" charset="-78"/>
                </a:rPr>
                <a:t>معرفی محصول</a:t>
              </a:r>
              <a:endParaRPr lang="fa-IR" dirty="0">
                <a:solidFill>
                  <a:srgbClr val="FF0000"/>
                </a:solidFill>
                <a:cs typeface="B Yekan" panose="00000400000000000000" pitchFamily="2" charset="-78"/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876425" y="2860588"/>
            <a:ext cx="4680000" cy="531342"/>
          </a:xfrm>
          <a:prstGeom prst="roundRect">
            <a:avLst>
              <a:gd name="adj" fmla="val 8568"/>
            </a:avLst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fa-IR" sz="2400" b="1" dirty="0" smtClean="0">
                <a:solidFill>
                  <a:schemeClr val="tx1"/>
                </a:solidFill>
                <a:cs typeface="B Yekan" panose="00000400000000000000" pitchFamily="2" charset="-78"/>
              </a:rPr>
              <a:t> </a:t>
            </a:r>
            <a:endParaRPr lang="en-US" b="1" dirty="0" smtClean="0">
              <a:solidFill>
                <a:schemeClr val="tx1"/>
              </a:solidFill>
              <a:cs typeface="B Yekan" panose="000004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4997" y="4535959"/>
            <a:ext cx="16287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1200" dirty="0" smtClean="0">
                <a:solidFill>
                  <a:srgbClr val="FF0000"/>
                </a:solidFill>
                <a:cs typeface="B Yekan" panose="00000400000000000000" pitchFamily="2" charset="-78"/>
              </a:rPr>
              <a:t>عضو هيات علمي  گروه:</a:t>
            </a:r>
          </a:p>
          <a:p>
            <a:pPr algn="ctr"/>
            <a:endParaRPr lang="fa-IR" sz="1200" dirty="0" smtClean="0">
              <a:cs typeface="B Yekan" panose="00000400000000000000" pitchFamily="2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364536" y="2474677"/>
            <a:ext cx="4013310" cy="360000"/>
          </a:xfrm>
          <a:prstGeom prst="roundRect">
            <a:avLst/>
          </a:prstGeom>
          <a:solidFill>
            <a:srgbClr val="FFE697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dirty="0" smtClean="0">
                <a:solidFill>
                  <a:srgbClr val="FF0000"/>
                </a:solidFill>
                <a:cs typeface="B Yekan" panose="00000400000000000000" pitchFamily="2" charset="-78"/>
              </a:rPr>
              <a:t>کاربرد محصول و سطح آمادگی فناوری (</a:t>
            </a:r>
            <a:r>
              <a:rPr lang="en-US" dirty="0" smtClean="0">
                <a:solidFill>
                  <a:srgbClr val="FF0000"/>
                </a:solidFill>
                <a:cs typeface="B Yekan" panose="00000400000000000000" pitchFamily="2" charset="-78"/>
              </a:rPr>
              <a:t>TRL</a:t>
            </a:r>
            <a:r>
              <a:rPr lang="fa-IR" dirty="0" smtClean="0">
                <a:solidFill>
                  <a:srgbClr val="FF0000"/>
                </a:solidFill>
                <a:cs typeface="B Yekan" panose="00000400000000000000" pitchFamily="2" charset="-78"/>
              </a:rPr>
              <a:t>)</a:t>
            </a:r>
            <a:endParaRPr lang="fa-IR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66901" y="9071373"/>
            <a:ext cx="4791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000" b="1" dirty="0" smtClean="0">
                <a:solidFill>
                  <a:srgbClr val="0070C0"/>
                </a:solidFill>
                <a:cs typeface="B Yekan" panose="00000400000000000000" pitchFamily="2" charset="-78"/>
              </a:rPr>
              <a:t>مديريت تجاري سازي، ارتباط با صنعت و کارآفريني:</a:t>
            </a:r>
            <a:r>
              <a:rPr lang="fa-IR" sz="1000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fa-IR" sz="1000" b="1" dirty="0" smtClean="0">
                <a:solidFill>
                  <a:srgbClr val="0070C0"/>
                </a:solidFill>
              </a:rPr>
              <a:t>آدرس: تهران، کيلومتر15 اتوبان  تهران </a:t>
            </a:r>
            <a:r>
              <a:rPr lang="en-US" sz="1000" b="1" dirty="0" smtClean="0">
                <a:solidFill>
                  <a:srgbClr val="0070C0"/>
                </a:solidFill>
              </a:rPr>
              <a:t>-</a:t>
            </a:r>
            <a:r>
              <a:rPr lang="fa-IR" sz="1000" b="1" dirty="0" smtClean="0">
                <a:solidFill>
                  <a:srgbClr val="0070C0"/>
                </a:solidFill>
              </a:rPr>
              <a:t>کرج، بلوار پژوهش، صندوق پستي: 161/14965</a:t>
            </a:r>
          </a:p>
          <a:p>
            <a:r>
              <a:rPr lang="fa-IR" sz="1000" b="1" dirty="0" smtClean="0">
                <a:solidFill>
                  <a:srgbClr val="0070C0"/>
                </a:solidFill>
              </a:rPr>
              <a:t>تلفن مستقيم و نمابر: 44787470-021، تلفن مرکزي:  9-44787302-021 (داخلي هاي 243و157)</a:t>
            </a:r>
          </a:p>
          <a:p>
            <a:r>
              <a:rPr lang="en-US" sz="1000" b="1" dirty="0" smtClean="0">
                <a:solidFill>
                  <a:srgbClr val="0070C0"/>
                </a:solidFill>
              </a:rPr>
              <a:t>www.nigeb.ac.ir</a:t>
            </a:r>
            <a:r>
              <a:rPr lang="fa-IR" sz="1000" b="1" dirty="0" smtClean="0">
                <a:solidFill>
                  <a:srgbClr val="0070C0"/>
                </a:solidFill>
              </a:rPr>
              <a:t>                                                     پست الکترونيک:  </a:t>
            </a:r>
            <a:r>
              <a:rPr lang="en-US" sz="1000" b="1" dirty="0" smtClean="0">
                <a:solidFill>
                  <a:srgbClr val="0070C0"/>
                </a:solidFill>
              </a:rPr>
              <a:t>i-l@nigeb.ac.ir</a:t>
            </a:r>
            <a:endParaRPr lang="en-US" sz="1000" dirty="0" smtClean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2400" y="5943600"/>
            <a:ext cx="14859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 smtClean="0">
                <a:solidFill>
                  <a:srgbClr val="FF0000"/>
                </a:solidFill>
                <a:cs typeface="B Yekan" panose="00000400000000000000" pitchFamily="2" charset="-78"/>
              </a:rPr>
              <a:t>قيمت تمام شده واحد محصول:</a:t>
            </a:r>
            <a:r>
              <a:rPr lang="fa-IR" sz="1200" b="1" dirty="0" smtClean="0">
                <a:cs typeface="B Yekan" panose="00000400000000000000" pitchFamily="2" charset="-78"/>
              </a:rPr>
              <a:t> </a:t>
            </a:r>
          </a:p>
          <a:p>
            <a:endParaRPr lang="fa-IR" sz="1200" b="1" dirty="0" smtClean="0">
              <a:cs typeface="B Yekan" panose="00000400000000000000" pitchFamily="2" charset="-78"/>
            </a:endParaRPr>
          </a:p>
          <a:p>
            <a:pPr algn="ctr"/>
            <a:endParaRPr lang="fa-IR" sz="1400" dirty="0" smtClean="0">
              <a:cs typeface="B Yekan" panose="00000400000000000000" pitchFamily="2" charset="-78"/>
            </a:endParaRPr>
          </a:p>
          <a:p>
            <a:pPr algn="ctr"/>
            <a:endParaRPr lang="fa-IR" sz="1400" dirty="0" smtClean="0">
              <a:cs typeface="B Yekan" panose="00000400000000000000" pitchFamily="2" charset="-78"/>
            </a:endParaRPr>
          </a:p>
          <a:p>
            <a:pPr algn="ctr"/>
            <a:endParaRPr lang="en-US" sz="1400" dirty="0" smtClean="0">
              <a:cs typeface="B Yekan" panose="00000400000000000000" pitchFamily="2" charset="-78"/>
            </a:endParaRPr>
          </a:p>
        </p:txBody>
      </p:sp>
      <p:pic>
        <p:nvPicPr>
          <p:cNvPr id="5" name="Picture 2" descr="D:\Ar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9450" y="101646"/>
            <a:ext cx="588963" cy="619125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180976" y="7324726"/>
            <a:ext cx="136207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 smtClean="0">
                <a:solidFill>
                  <a:srgbClr val="FF0000"/>
                </a:solidFill>
                <a:cs typeface="B Yekan" panose="00000400000000000000" pitchFamily="2" charset="-78"/>
              </a:rPr>
              <a:t>پيش بيني حجم بازار:</a:t>
            </a:r>
          </a:p>
          <a:p>
            <a:endParaRPr lang="fa-IR" sz="1200" dirty="0" smtClean="0">
              <a:solidFill>
                <a:srgbClr val="FF0000"/>
              </a:solidFill>
              <a:cs typeface="B Yekan" panose="00000400000000000000" pitchFamily="2" charset="-78"/>
            </a:endParaRPr>
          </a:p>
          <a:p>
            <a:endParaRPr lang="fa-IR" sz="1400" dirty="0" smtClean="0">
              <a:cs typeface="B Yekan" panose="00000400000000000000" pitchFamily="2" charset="-78"/>
            </a:endParaRPr>
          </a:p>
          <a:p>
            <a:endParaRPr lang="en-US" sz="1400" dirty="0" smtClean="0">
              <a:cs typeface="B Yekan" panose="00000400000000000000" pitchFamily="2" charset="-7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6700" y="8391527"/>
            <a:ext cx="13239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 smtClean="0">
                <a:solidFill>
                  <a:srgbClr val="FF0000"/>
                </a:solidFill>
                <a:cs typeface="B Yekan" panose="00000400000000000000" pitchFamily="2" charset="-78"/>
              </a:rPr>
              <a:t>مستندات:</a:t>
            </a:r>
          </a:p>
          <a:p>
            <a:r>
              <a:rPr lang="fa-IR" sz="1200" dirty="0" smtClean="0">
                <a:solidFill>
                  <a:srgbClr val="FF0000"/>
                </a:solidFill>
                <a:cs typeface="B Yekan" panose="00000400000000000000" pitchFamily="2" charset="-78"/>
              </a:rPr>
              <a:t> </a:t>
            </a:r>
          </a:p>
          <a:p>
            <a:endParaRPr lang="fa-IR" sz="1200" dirty="0" smtClean="0">
              <a:solidFill>
                <a:srgbClr val="FF0000"/>
              </a:solidFill>
              <a:cs typeface="B Yekan" panose="00000400000000000000" pitchFamily="2" charset="-78"/>
            </a:endParaRPr>
          </a:p>
          <a:p>
            <a:endParaRPr lang="en-US" sz="1200" dirty="0" smtClean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4522" y="3078634"/>
            <a:ext cx="1628775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1200" dirty="0" smtClean="0">
                <a:solidFill>
                  <a:srgbClr val="FF0000"/>
                </a:solidFill>
                <a:cs typeface="B Yekan" panose="00000400000000000000" pitchFamily="2" charset="-78"/>
              </a:rPr>
              <a:t>فناور (فناوران):</a:t>
            </a:r>
          </a:p>
          <a:p>
            <a:pPr algn="ctr"/>
            <a:endParaRPr lang="fa-IR" sz="1400" dirty="0" smtClean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25" name="TextBox 23"/>
          <p:cNvSpPr txBox="1"/>
          <p:nvPr/>
        </p:nvSpPr>
        <p:spPr>
          <a:xfrm>
            <a:off x="397326" y="9490260"/>
            <a:ext cx="106271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fa-I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r" rtl="1"/>
            <a:r>
              <a:rPr lang="en-US" b="1" dirty="0" smtClean="0"/>
              <a:t>OC-M-03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6921" y="4016751"/>
            <a:ext cx="4660179" cy="34624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fa-IR" sz="1100" dirty="0" smtClean="0">
                <a:cs typeface="B Compset" pitchFamily="2" charset="-78"/>
              </a:rPr>
              <a:t> </a:t>
            </a:r>
            <a:endParaRPr lang="fa-IR" sz="1100" dirty="0">
              <a:cs typeface="B Compse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406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107</Words>
  <Application>Microsoft Office PowerPoint</Application>
  <PresentationFormat>A4 Paper (210x297 mm)</PresentationFormat>
  <Paragraphs>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</dc:creator>
  <cp:lastModifiedBy>JAVAD</cp:lastModifiedBy>
  <cp:revision>1053</cp:revision>
  <dcterms:created xsi:type="dcterms:W3CDTF">2014-10-25T05:52:28Z</dcterms:created>
  <dcterms:modified xsi:type="dcterms:W3CDTF">2022-12-05T10:43:10Z</dcterms:modified>
</cp:coreProperties>
</file>