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6858000" cy="9906000" type="A4"/>
  <p:notesSz cx="6888163" cy="10020300"/>
  <p:defaultTextStyle>
    <a:defPPr>
      <a:defRPr lang="fa-I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4"/>
    <a:srgbClr val="FFE697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57" autoAdjust="0"/>
    <p:restoredTop sz="99754" autoAdjust="0"/>
  </p:normalViewPr>
  <p:slideViewPr>
    <p:cSldViewPr snapToGrid="0">
      <p:cViewPr>
        <p:scale>
          <a:sx n="90" d="100"/>
          <a:sy n="90" d="100"/>
        </p:scale>
        <p:origin x="-546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5167C-33BC-4AA5-90FF-7FEAF518E13B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40A48-4375-4C13-8832-7CB0D1DBC10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220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B306-B0DD-4EFD-999F-B5B683412BD4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F25AE-73A3-4AB7-8135-FFBD443D240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9904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0FC99-97C0-4E5F-AAD5-DB4156DD7B8F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CDED-13AE-4F3E-B002-00524FDF38C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6708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C0E0-589E-4C33-A95F-149D21AC08C6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579E5-4D3F-4A57-97AC-2A869C142DC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893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9DBE9-0995-45E6-BD6F-BA1A400C0234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B7FA1-B968-4937-AB2F-A6847D1F651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980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7B9B4-F84B-48ED-80AE-B03FC701286B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B919E-50B5-44D2-9A3E-E8047BADA3EE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970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8E9F-F6BD-4419-9E17-C3C5891216AA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CA502-3B58-4EB2-801D-F68AFC7EBE0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1517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56EA6-7F4A-4AF9-A111-A04463BCEF57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1E692-DBA5-430B-B970-1334E371B8D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048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CE213-BAD9-4812-A055-EA6D1CA22C38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71D8-FA92-4E1B-8BA7-C901BE29584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7462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EAD5B-CC22-449A-82A4-5BE82AA7895C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E7A9-1D4D-4A9B-9517-650C388F49F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0280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0CCE5-1046-4115-B368-B98E97C36E63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912C8-55C9-4DB6-8AFD-80745959B5F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566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FCAF03-4FA6-4B9D-BD93-61B2DBF91960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64EC48-B765-4AA6-80D3-04DDFE8572C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2pPr>
      <a:lvl3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3pPr>
      <a:lvl4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4pPr>
      <a:lvl5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5pPr>
      <a:lvl6pPr marL="4572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6pPr>
      <a:lvl7pPr marL="9144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7pPr>
      <a:lvl8pPr marL="13716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8pPr>
      <a:lvl9pPr marL="18288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9pPr>
    </p:titleStyle>
    <p:bodyStyle>
      <a:lvl1pPr marL="171450" indent="-171450" algn="r" defTabSz="685800" rtl="1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48266" y="1571961"/>
            <a:ext cx="1628775" cy="7919997"/>
          </a:xfrm>
          <a:prstGeom prst="roundRect">
            <a:avLst>
              <a:gd name="adj" fmla="val 7310"/>
            </a:avLst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a-IR" sz="2000" dirty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2051" name="TextBox 11"/>
          <p:cNvSpPr txBox="1">
            <a:spLocks noChangeArrowheads="1"/>
          </p:cNvSpPr>
          <p:nvPr/>
        </p:nvSpPr>
        <p:spPr bwMode="auto">
          <a:xfrm>
            <a:off x="615537" y="708850"/>
            <a:ext cx="576151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300" b="1" dirty="0" smtClean="0"/>
              <a:t>Ministry </a:t>
            </a:r>
            <a:r>
              <a:rPr lang="en-US" sz="1300" b="1" dirty="0"/>
              <a:t>of Science, Research and Technology</a:t>
            </a:r>
          </a:p>
          <a:p>
            <a:pPr algn="ctr"/>
            <a:r>
              <a:rPr lang="en-US" sz="1300" b="1" dirty="0" smtClean="0"/>
              <a:t>National </a:t>
            </a:r>
            <a:r>
              <a:rPr lang="en-US" sz="1300" b="1" dirty="0"/>
              <a:t>Institute of Genetic Engineering and </a:t>
            </a:r>
            <a:r>
              <a:rPr lang="en-US" sz="1300" b="1" dirty="0" smtClean="0"/>
              <a:t>Biotechnology (NIGEB) </a:t>
            </a:r>
          </a:p>
          <a:p>
            <a:pPr algn="ctr" rtl="0"/>
            <a:r>
              <a:rPr lang="en-US" sz="1300" b="1" dirty="0" smtClean="0"/>
              <a:t>Deputy of Technology</a:t>
            </a:r>
            <a:endParaRPr lang="fa-IR" sz="1300" b="1" dirty="0" smtClean="0"/>
          </a:p>
          <a:p>
            <a:pPr algn="ctr" rtl="0"/>
            <a:endParaRPr lang="fa-IR" sz="1300" b="1" dirty="0" smtClean="0"/>
          </a:p>
        </p:txBody>
      </p:sp>
      <p:grpSp>
        <p:nvGrpSpPr>
          <p:cNvPr id="2052" name="Group 8"/>
          <p:cNvGrpSpPr>
            <a:grpSpLocks/>
          </p:cNvGrpSpPr>
          <p:nvPr/>
        </p:nvGrpSpPr>
        <p:grpSpPr bwMode="auto">
          <a:xfrm>
            <a:off x="1886836" y="1548540"/>
            <a:ext cx="4679950" cy="973482"/>
            <a:chOff x="1838345" y="1302781"/>
            <a:chExt cx="4680000" cy="1321749"/>
          </a:xfrm>
        </p:grpSpPr>
        <p:sp>
          <p:nvSpPr>
            <p:cNvPr id="15" name="Rounded Rectangle 14"/>
            <p:cNvSpPr/>
            <p:nvPr/>
          </p:nvSpPr>
          <p:spPr>
            <a:xfrm>
              <a:off x="1838345" y="1466545"/>
              <a:ext cx="4680000" cy="1157985"/>
            </a:xfrm>
            <a:prstGeom prst="roundRect">
              <a:avLst>
                <a:gd name="adj" fmla="val 12856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a-IR" sz="16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022527" y="1302781"/>
              <a:ext cx="1800244" cy="475231"/>
            </a:xfrm>
            <a:prstGeom prst="roundRect">
              <a:avLst/>
            </a:prstGeom>
            <a:solidFill>
              <a:srgbClr val="FFE69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 smtClean="0"/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FF0000"/>
                  </a:solidFill>
                </a:rPr>
                <a:t>Technology </a:t>
              </a:r>
              <a:r>
                <a:rPr lang="en-US" sz="1600" b="1" dirty="0" smtClean="0">
                  <a:solidFill>
                    <a:srgbClr val="FF0000"/>
                  </a:solidFill>
                </a:rPr>
                <a:t>Title</a:t>
              </a:r>
              <a:endParaRPr lang="en-US" sz="1600" b="1" dirty="0">
                <a:solidFill>
                  <a:srgbClr val="FF0000"/>
                </a:solidFill>
              </a:endParaRPr>
            </a:p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a-IR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2053" name="TextBox 17"/>
          <p:cNvSpPr txBox="1">
            <a:spLocks noChangeArrowheads="1"/>
          </p:cNvSpPr>
          <p:nvPr/>
        </p:nvSpPr>
        <p:spPr bwMode="auto">
          <a:xfrm>
            <a:off x="57149" y="1762125"/>
            <a:ext cx="174307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Technology owner</a:t>
            </a:r>
            <a:endParaRPr lang="fa-IR" sz="1400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pPr algn="ctr"/>
            <a:endParaRPr lang="en-US" sz="1100" b="1" dirty="0" smtClean="0"/>
          </a:p>
          <a:p>
            <a:pPr algn="ctr"/>
            <a:r>
              <a:rPr lang="en-US" sz="1100" b="1" dirty="0" smtClean="0"/>
              <a:t>National </a:t>
            </a:r>
            <a:r>
              <a:rPr lang="en-US" sz="1100" b="1" dirty="0"/>
              <a:t>Institute of Genetic Engineering and </a:t>
            </a:r>
            <a:r>
              <a:rPr lang="en-US" sz="1100" b="1" dirty="0" smtClean="0"/>
              <a:t>Biotechnology (NIGEB)</a:t>
            </a:r>
            <a:endParaRPr lang="en-US" sz="1100" b="1" dirty="0"/>
          </a:p>
        </p:txBody>
      </p:sp>
      <p:grpSp>
        <p:nvGrpSpPr>
          <p:cNvPr id="2054" name="Group 20"/>
          <p:cNvGrpSpPr>
            <a:grpSpLocks/>
          </p:cNvGrpSpPr>
          <p:nvPr/>
        </p:nvGrpSpPr>
        <p:grpSpPr bwMode="auto">
          <a:xfrm>
            <a:off x="1847396" y="3522394"/>
            <a:ext cx="4790909" cy="5372223"/>
            <a:chOff x="1850219" y="2833627"/>
            <a:chExt cx="4790960" cy="4594884"/>
          </a:xfrm>
        </p:grpSpPr>
        <p:sp>
          <p:nvSpPr>
            <p:cNvPr id="22" name="Rounded Rectangle 21"/>
            <p:cNvSpPr/>
            <p:nvPr/>
          </p:nvSpPr>
          <p:spPr>
            <a:xfrm>
              <a:off x="1850219" y="2975309"/>
              <a:ext cx="4790960" cy="4453202"/>
            </a:xfrm>
            <a:prstGeom prst="roundRect">
              <a:avLst>
                <a:gd name="adj" fmla="val 448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50" indent="-285750" algn="just" rtl="1" fontAlgn="auto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120000"/>
                <a:buFont typeface="Wingdings" panose="05000000000000000000" pitchFamily="2" charset="2"/>
                <a:buChar char="ü"/>
                <a:defRPr/>
              </a:pPr>
              <a:endParaRPr lang="en-US" sz="15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028237" y="2833627"/>
              <a:ext cx="2924208" cy="436391"/>
            </a:xfrm>
            <a:prstGeom prst="roundRect">
              <a:avLst/>
            </a:prstGeom>
            <a:solidFill>
              <a:srgbClr val="FFE6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Introduction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886836" y="2933432"/>
            <a:ext cx="4620697" cy="529718"/>
          </a:xfrm>
          <a:prstGeom prst="roundRect">
            <a:avLst>
              <a:gd name="adj" fmla="val 8568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056" name="TextBox 27"/>
          <p:cNvSpPr txBox="1">
            <a:spLocks noChangeArrowheads="1"/>
          </p:cNvSpPr>
          <p:nvPr/>
        </p:nvSpPr>
        <p:spPr bwMode="auto">
          <a:xfrm>
            <a:off x="127000" y="4383187"/>
            <a:ext cx="1628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Affiliation</a:t>
            </a: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fa-IR" sz="1600" b="1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045048" y="2580755"/>
            <a:ext cx="3556001" cy="461962"/>
          </a:xfrm>
          <a:prstGeom prst="roundRect">
            <a:avLst/>
          </a:prstGeom>
          <a:solidFill>
            <a:srgbClr val="FFE69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Technology Readiness Level (TRL)</a:t>
            </a:r>
            <a:endParaRPr lang="fa-IR" sz="1600" b="1" dirty="0">
              <a:solidFill>
                <a:srgbClr val="FF0000"/>
              </a:solidFill>
            </a:endParaRPr>
          </a:p>
        </p:txBody>
      </p:sp>
      <p:sp>
        <p:nvSpPr>
          <p:cNvPr id="2058" name="TextBox 30"/>
          <p:cNvSpPr txBox="1">
            <a:spLocks noChangeArrowheads="1"/>
          </p:cNvSpPr>
          <p:nvPr/>
        </p:nvSpPr>
        <p:spPr bwMode="auto">
          <a:xfrm>
            <a:off x="1876425" y="8949104"/>
            <a:ext cx="478155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/>
            <a:r>
              <a:rPr lang="en-US" sz="1000" b="1" dirty="0" smtClean="0"/>
              <a:t>   </a:t>
            </a:r>
            <a:r>
              <a:rPr lang="en-US" sz="1200" b="1" dirty="0" smtClean="0"/>
              <a:t>Office </a:t>
            </a:r>
            <a:r>
              <a:rPr lang="en-US" sz="1200" b="1" dirty="0"/>
              <a:t>of Commercialization, Industrial Liaison and Entrepreneurship </a:t>
            </a:r>
            <a:r>
              <a:rPr lang="en-US" sz="1200" b="1" dirty="0" smtClean="0"/>
              <a:t>    </a:t>
            </a:r>
            <a:endParaRPr lang="en-US" sz="1200" dirty="0" smtClean="0"/>
          </a:p>
          <a:p>
            <a:pPr algn="l"/>
            <a:r>
              <a:rPr lang="en-US" sz="1000" b="1" dirty="0" smtClean="0"/>
              <a:t>   Address: Shahrak-e Pajoohesh, Km.</a:t>
            </a:r>
            <a:r>
              <a:rPr lang="en-US" sz="1000" b="1" dirty="0" smtClean="0">
                <a:solidFill>
                  <a:srgbClr val="FF0000"/>
                </a:solidFill>
              </a:rPr>
              <a:t> </a:t>
            </a:r>
            <a:r>
              <a:rPr lang="en-US" sz="1000" b="1" dirty="0" smtClean="0"/>
              <a:t>15, Tehran-Karaj Highway, Tehran, I.R. Iran</a:t>
            </a:r>
          </a:p>
          <a:p>
            <a:pPr algn="l"/>
            <a:r>
              <a:rPr lang="en-US" sz="1200" b="1" dirty="0" smtClean="0"/>
              <a:t>   P.O. Box  </a:t>
            </a:r>
            <a:r>
              <a:rPr lang="en-US" sz="1000" b="1" dirty="0" smtClean="0"/>
              <a:t>14965/161</a:t>
            </a:r>
          </a:p>
          <a:p>
            <a:pPr algn="l"/>
            <a:r>
              <a:rPr lang="en-US" sz="1000" b="1" dirty="0" smtClean="0"/>
              <a:t>   </a:t>
            </a:r>
            <a:r>
              <a:rPr lang="en-US" sz="1200" b="1" dirty="0" smtClean="0"/>
              <a:t>Tel/Fax:</a:t>
            </a:r>
            <a:r>
              <a:rPr lang="en-US" sz="1000" b="1" dirty="0" smtClean="0"/>
              <a:t> (+98) 21 44787470, Central Tel: (+98) 21 44787302 to 309  </a:t>
            </a:r>
          </a:p>
          <a:p>
            <a:pPr algn="l"/>
            <a:r>
              <a:rPr lang="en-US" sz="1100" b="1" dirty="0" smtClean="0">
                <a:solidFill>
                  <a:srgbClr val="0070C0"/>
                </a:solidFill>
              </a:rPr>
              <a:t>     www.nigeb.ac.ir</a:t>
            </a:r>
            <a:r>
              <a:rPr lang="fa-IR" sz="1100" b="1" dirty="0" smtClean="0">
                <a:solidFill>
                  <a:srgbClr val="0070C0"/>
                </a:solidFill>
              </a:rPr>
              <a:t> </a:t>
            </a:r>
            <a:r>
              <a:rPr lang="en-US" sz="1100" b="1" dirty="0" smtClean="0">
                <a:solidFill>
                  <a:srgbClr val="0070C0"/>
                </a:solidFill>
              </a:rPr>
              <a:t>   </a:t>
            </a:r>
            <a:r>
              <a:rPr lang="en-US" sz="1200" b="1" dirty="0" smtClean="0"/>
              <a:t>E-mail:</a:t>
            </a:r>
            <a:r>
              <a:rPr lang="en-US" sz="1000" b="1" dirty="0" smtClean="0"/>
              <a:t> i-l@nigeb.ac.ir                     </a:t>
            </a:r>
            <a:endParaRPr lang="en-US" sz="1000" dirty="0"/>
          </a:p>
        </p:txBody>
      </p:sp>
      <p:sp>
        <p:nvSpPr>
          <p:cNvPr id="2059" name="TextBox 32"/>
          <p:cNvSpPr txBox="1">
            <a:spLocks noChangeArrowheads="1"/>
          </p:cNvSpPr>
          <p:nvPr/>
        </p:nvSpPr>
        <p:spPr bwMode="auto">
          <a:xfrm>
            <a:off x="150814" y="5711112"/>
            <a:ext cx="14859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endParaRPr lang="en-US" sz="1400" b="1" dirty="0"/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Product unit</a:t>
            </a:r>
            <a:r>
              <a:rPr lang="en-US" sz="1400" b="1" dirty="0">
                <a:solidFill>
                  <a:srgbClr val="FF0000"/>
                </a:solidFill>
              </a:rPr>
              <a:t> finished</a:t>
            </a:r>
            <a:r>
              <a:rPr lang="en-US" sz="1400" b="1" dirty="0" smtClean="0">
                <a:solidFill>
                  <a:srgbClr val="FF0000"/>
                </a:solidFill>
              </a:rPr>
              <a:t> Price</a:t>
            </a:r>
            <a:endParaRPr lang="fa-IR" sz="1400" b="1" dirty="0">
              <a:solidFill>
                <a:srgbClr val="FF0000"/>
              </a:solidFill>
            </a:endParaRPr>
          </a:p>
          <a:p>
            <a:pPr algn="ctr"/>
            <a:endParaRPr lang="en-US" sz="1400" b="1" dirty="0">
              <a:solidFill>
                <a:srgbClr val="FF0000"/>
              </a:solidFill>
            </a:endParaRPr>
          </a:p>
          <a:p>
            <a:pPr algn="ctr"/>
            <a:endParaRPr lang="en-US" sz="1400" b="1" dirty="0" smtClean="0">
              <a:cs typeface="B Yekan" pitchFamily="2" charset="-78"/>
            </a:endParaRPr>
          </a:p>
          <a:p>
            <a:pPr algn="ctr"/>
            <a:endParaRPr lang="en-US" sz="1400" b="1" dirty="0">
              <a:cs typeface="B Yekan" pitchFamily="2" charset="-78"/>
            </a:endParaRPr>
          </a:p>
          <a:p>
            <a:pPr algn="ctr"/>
            <a:endParaRPr lang="en-US" sz="1400" b="1" dirty="0">
              <a:cs typeface="B Yekan" pitchFamily="2" charset="-78"/>
            </a:endParaRPr>
          </a:p>
        </p:txBody>
      </p:sp>
      <p:pic>
        <p:nvPicPr>
          <p:cNvPr id="2060" name="Picture 2" descr="D:\Ar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004" y="142504"/>
            <a:ext cx="58896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6"/>
          <p:cNvSpPr txBox="1">
            <a:spLocks noChangeArrowheads="1"/>
          </p:cNvSpPr>
          <p:nvPr/>
        </p:nvSpPr>
        <p:spPr bwMode="auto">
          <a:xfrm>
            <a:off x="201613" y="7038230"/>
            <a:ext cx="13620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0000"/>
                </a:solidFill>
                <a:latin typeface="+mn-lt"/>
                <a:cs typeface="+mn-cs"/>
              </a:rPr>
              <a:t>Market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volume 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prediction</a:t>
            </a:r>
          </a:p>
          <a:p>
            <a:pPr algn="ctr"/>
            <a:endParaRPr lang="en-US" sz="1400" b="1" dirty="0">
              <a:cs typeface="B Yekan" pitchFamily="2" charset="-78"/>
            </a:endParaRPr>
          </a:p>
          <a:p>
            <a:pPr algn="ctr"/>
            <a:endParaRPr lang="fa-IR" sz="1400" b="1" dirty="0">
              <a:cs typeface="B Yekan" pitchFamily="2" charset="-78"/>
            </a:endParaRPr>
          </a:p>
          <a:p>
            <a:endParaRPr lang="en-US" sz="1400" b="1" dirty="0">
              <a:cs typeface="B Yekan" pitchFamily="2" charset="-78"/>
            </a:endParaRPr>
          </a:p>
        </p:txBody>
      </p:sp>
      <p:sp>
        <p:nvSpPr>
          <p:cNvPr id="2062" name="TextBox 28"/>
          <p:cNvSpPr txBox="1">
            <a:spLocks noChangeArrowheads="1"/>
          </p:cNvSpPr>
          <p:nvPr/>
        </p:nvSpPr>
        <p:spPr bwMode="auto">
          <a:xfrm>
            <a:off x="150814" y="8494276"/>
            <a:ext cx="1463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Documentation</a:t>
            </a:r>
            <a:endParaRPr lang="fa-IR" sz="14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114298" y="3064867"/>
            <a:ext cx="16287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Technologist(s)</a:t>
            </a:r>
          </a:p>
          <a:p>
            <a:pPr algn="ctr"/>
            <a:endParaRPr lang="en-US" sz="1200" b="1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600" b="1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9145" y="4686170"/>
            <a:ext cx="12553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cs typeface="B Yekan" pitchFamily="2" charset="-78"/>
              </a:rPr>
              <a:t> </a:t>
            </a:r>
            <a:endParaRPr lang="fa-IR" sz="1400" b="1" dirty="0">
              <a:cs typeface="B Yekan" pitchFamily="2" charset="-7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5537" y="6565075"/>
            <a:ext cx="7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51290" y="9536668"/>
            <a:ext cx="106271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en-US" b="1" dirty="0" smtClean="0"/>
              <a:t>OC-M-02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فرم خام تم کارتکس طرح 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فرم خام تم کارتکس طرح </Template>
  <TotalTime>183</TotalTime>
  <Words>110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فرم خام تم کارتکس طرح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Mohamdyari</dc:creator>
  <cp:lastModifiedBy>Javad</cp:lastModifiedBy>
  <cp:revision>27</cp:revision>
  <dcterms:created xsi:type="dcterms:W3CDTF">2017-02-19T11:46:20Z</dcterms:created>
  <dcterms:modified xsi:type="dcterms:W3CDTF">2021-01-26T05:48:43Z</dcterms:modified>
</cp:coreProperties>
</file>