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6858000" cy="9906000" type="A4"/>
  <p:notesSz cx="6797675" cy="9926638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7FA5F2-DA00-4543-87FF-5084B7114695}">
          <p14:sldIdLst>
            <p14:sldId id="26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Malbobi" initials="D" lastIdx="1" clrIdx="0"/>
  <p:cmAuthor id="1" name="shsh" initials="s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B69"/>
    <a:srgbClr val="004274"/>
    <a:srgbClr val="FFE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57" autoAdjust="0"/>
    <p:restoredTop sz="99878" autoAdjust="0"/>
  </p:normalViewPr>
  <p:slideViewPr>
    <p:cSldViewPr snapToGrid="0">
      <p:cViewPr>
        <p:scale>
          <a:sx n="70" d="100"/>
          <a:sy n="70" d="100"/>
        </p:scale>
        <p:origin x="-972" y="124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98F9D-2688-4140-AD45-C952733A611D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060D6-6AFD-4FA5-B542-29B65B2846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57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E9ED270B-FA93-4C9B-B8F7-FFCE9C748D42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14839"/>
            <a:ext cx="5437827" cy="4467931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AB06A861-D8AD-4D18-AF91-FAC724EBA7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1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089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979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725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9350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603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702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070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071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749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118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089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E3F6-DD9C-4E92-9B27-4DC5AC8410D1}" type="datetimeFigureOut">
              <a:rPr lang="fa-IR" smtClean="0"/>
              <a:pPr/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923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27000" y="1557338"/>
            <a:ext cx="1628775" cy="7870825"/>
          </a:xfrm>
          <a:prstGeom prst="roundRect">
            <a:avLst>
              <a:gd name="adj" fmla="val 7310"/>
            </a:avLst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a-IR" sz="2000" dirty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2051" name="TextBox 11"/>
          <p:cNvSpPr txBox="1">
            <a:spLocks noChangeArrowheads="1"/>
          </p:cNvSpPr>
          <p:nvPr/>
        </p:nvSpPr>
        <p:spPr bwMode="auto">
          <a:xfrm>
            <a:off x="3086100" y="822325"/>
            <a:ext cx="3448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600" b="1">
                <a:solidFill>
                  <a:srgbClr val="0070C0"/>
                </a:solidFill>
                <a:latin typeface="IranNastaliq" pitchFamily="18" charset="0"/>
              </a:rPr>
              <a:t>پژوهشگاه ملي مهندسي ژنتيک و زيست فناوري </a:t>
            </a:r>
          </a:p>
          <a:p>
            <a:pPr algn="ctr" rtl="1" eaLnBrk="1" hangingPunct="1"/>
            <a:r>
              <a:rPr lang="fa-IR" altLang="en-US" sz="1600" b="1">
                <a:solidFill>
                  <a:srgbClr val="0070C0"/>
                </a:solidFill>
                <a:latin typeface="IranNastaliq" pitchFamily="18" charset="0"/>
              </a:rPr>
              <a:t>معاونت فناوري </a:t>
            </a:r>
            <a:r>
              <a:rPr lang="fa-IR" altLang="en-US" sz="1600">
                <a:cs typeface="B Yekan" pitchFamily="2" charset="-78"/>
              </a:rPr>
              <a:t> </a:t>
            </a:r>
          </a:p>
        </p:txBody>
      </p:sp>
      <p:grpSp>
        <p:nvGrpSpPr>
          <p:cNvPr id="2052" name="Group 8"/>
          <p:cNvGrpSpPr>
            <a:grpSpLocks/>
          </p:cNvGrpSpPr>
          <p:nvPr/>
        </p:nvGrpSpPr>
        <p:grpSpPr bwMode="auto">
          <a:xfrm>
            <a:off x="1873250" y="1531938"/>
            <a:ext cx="4679950" cy="1258887"/>
            <a:chOff x="1873971" y="1668096"/>
            <a:chExt cx="4680000" cy="1101548"/>
          </a:xfrm>
        </p:grpSpPr>
        <p:sp>
          <p:nvSpPr>
            <p:cNvPr id="15" name="Rounded Rectangle 14"/>
            <p:cNvSpPr/>
            <p:nvPr/>
          </p:nvSpPr>
          <p:spPr>
            <a:xfrm>
              <a:off x="1873971" y="1894517"/>
              <a:ext cx="4680000" cy="875127"/>
            </a:xfrm>
            <a:prstGeom prst="roundRect">
              <a:avLst>
                <a:gd name="adj" fmla="val 12856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a-IR" sz="16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34649" y="1668096"/>
              <a:ext cx="1800244" cy="359774"/>
            </a:xfrm>
            <a:prstGeom prst="roundRect">
              <a:avLst/>
            </a:prstGeom>
            <a:solidFill>
              <a:srgbClr val="FFE69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dirty="0">
                  <a:solidFill>
                    <a:srgbClr val="FF0000"/>
                  </a:solidFill>
                  <a:cs typeface="B Yekan" panose="00000400000000000000" pitchFamily="2" charset="-78"/>
                </a:rPr>
                <a:t>عنوان فناوری</a:t>
              </a:r>
            </a:p>
          </p:txBody>
        </p:sp>
      </p:grpSp>
      <p:sp>
        <p:nvSpPr>
          <p:cNvPr id="2053" name="TextBox 17"/>
          <p:cNvSpPr txBox="1">
            <a:spLocks noChangeArrowheads="1"/>
          </p:cNvSpPr>
          <p:nvPr/>
        </p:nvSpPr>
        <p:spPr bwMode="auto">
          <a:xfrm>
            <a:off x="123825" y="1762125"/>
            <a:ext cx="16287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400">
                <a:solidFill>
                  <a:srgbClr val="FF0000"/>
                </a:solidFill>
                <a:cs typeface="B Yekan" pitchFamily="2" charset="-78"/>
              </a:rPr>
              <a:t>مالک فناوری:</a:t>
            </a:r>
          </a:p>
          <a:p>
            <a:pPr algn="ctr" rtl="1" eaLnBrk="1" hangingPunct="1"/>
            <a:endParaRPr lang="fa-IR" altLang="en-US" sz="1400">
              <a:solidFill>
                <a:srgbClr val="FF0000"/>
              </a:solidFill>
              <a:cs typeface="B Yekan" pitchFamily="2" charset="-78"/>
            </a:endParaRPr>
          </a:p>
          <a:p>
            <a:pPr algn="r" rtl="1" eaLnBrk="1" hangingPunct="1"/>
            <a:r>
              <a:rPr lang="fa-IR" altLang="en-US" sz="1200">
                <a:cs typeface="B Yekan" pitchFamily="2" charset="-78"/>
              </a:rPr>
              <a:t>پژوهشگاه ملی مهندسی ژنتيک و زيست فناوری </a:t>
            </a:r>
          </a:p>
        </p:txBody>
      </p:sp>
      <p:grpSp>
        <p:nvGrpSpPr>
          <p:cNvPr id="2054" name="Group 20"/>
          <p:cNvGrpSpPr>
            <a:grpSpLocks/>
          </p:cNvGrpSpPr>
          <p:nvPr/>
        </p:nvGrpSpPr>
        <p:grpSpPr bwMode="auto">
          <a:xfrm>
            <a:off x="2054225" y="3724275"/>
            <a:ext cx="4679950" cy="4667250"/>
            <a:chOff x="1873971" y="2833627"/>
            <a:chExt cx="4680000" cy="4683639"/>
          </a:xfrm>
        </p:grpSpPr>
        <p:sp>
          <p:nvSpPr>
            <p:cNvPr id="22" name="Rounded Rectangle 21"/>
            <p:cNvSpPr/>
            <p:nvPr/>
          </p:nvSpPr>
          <p:spPr>
            <a:xfrm>
              <a:off x="1873971" y="3064623"/>
              <a:ext cx="4680000" cy="4452643"/>
            </a:xfrm>
            <a:prstGeom prst="roundRect">
              <a:avLst>
                <a:gd name="adj" fmla="val 448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50" indent="-285750" algn="just" rtl="1" fontAlgn="auto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120000"/>
                <a:buFont typeface="Wingdings" panose="05000000000000000000" pitchFamily="2" charset="2"/>
                <a:buChar char="ü"/>
                <a:defRPr/>
              </a:pPr>
              <a:endParaRPr lang="en-US" sz="15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67988" y="2833627"/>
              <a:ext cx="1800244" cy="436502"/>
            </a:xfrm>
            <a:prstGeom prst="roundRect">
              <a:avLst/>
            </a:prstGeom>
            <a:solidFill>
              <a:srgbClr val="FFE6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dirty="0">
                  <a:solidFill>
                    <a:srgbClr val="FF0000"/>
                  </a:solidFill>
                  <a:cs typeface="B Yekan" panose="00000400000000000000" pitchFamily="2" charset="-78"/>
                </a:rPr>
                <a:t>معرفی فناوري</a:t>
              </a: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876425" y="3135313"/>
            <a:ext cx="4679950" cy="474662"/>
          </a:xfrm>
          <a:prstGeom prst="roundRect">
            <a:avLst>
              <a:gd name="adj" fmla="val 8568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056" name="TextBox 27"/>
          <p:cNvSpPr txBox="1">
            <a:spLocks noChangeArrowheads="1"/>
          </p:cNvSpPr>
          <p:nvPr/>
        </p:nvSpPr>
        <p:spPr bwMode="auto">
          <a:xfrm>
            <a:off x="114300" y="4535488"/>
            <a:ext cx="1628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>
                <a:solidFill>
                  <a:srgbClr val="FF0000"/>
                </a:solidFill>
                <a:cs typeface="B Yekan" pitchFamily="2" charset="-78"/>
              </a:rPr>
              <a:t>عضو هيات علمي  گروه:</a:t>
            </a:r>
          </a:p>
          <a:p>
            <a:pPr algn="ctr" rtl="1" eaLnBrk="1" hangingPunct="1"/>
            <a:endParaRPr lang="fa-IR" altLang="en-US" sz="140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305175" y="2870200"/>
            <a:ext cx="3063875" cy="360363"/>
          </a:xfrm>
          <a:prstGeom prst="roundRect">
            <a:avLst/>
          </a:prstGeom>
          <a:solidFill>
            <a:srgbClr val="FFE69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>
                <a:solidFill>
                  <a:srgbClr val="FF0000"/>
                </a:solidFill>
                <a:cs typeface="B Yekan" panose="00000400000000000000" pitchFamily="2" charset="-78"/>
              </a:rPr>
              <a:t>سطح آمادگی فناوری (</a:t>
            </a:r>
            <a:r>
              <a:rPr lang="en-US" dirty="0">
                <a:solidFill>
                  <a:srgbClr val="FF0000"/>
                </a:solidFill>
                <a:cs typeface="B Yekan" panose="00000400000000000000" pitchFamily="2" charset="-78"/>
              </a:rPr>
              <a:t>TRL</a:t>
            </a:r>
            <a:r>
              <a:rPr lang="fa-IR" dirty="0">
                <a:solidFill>
                  <a:srgbClr val="FF0000"/>
                </a:solidFill>
                <a:cs typeface="B Yekan" panose="00000400000000000000" pitchFamily="2" charset="-78"/>
              </a:rPr>
              <a:t>)</a:t>
            </a:r>
          </a:p>
        </p:txBody>
      </p:sp>
      <p:sp>
        <p:nvSpPr>
          <p:cNvPr id="2058" name="TextBox 30"/>
          <p:cNvSpPr txBox="1">
            <a:spLocks noChangeArrowheads="1"/>
          </p:cNvSpPr>
          <p:nvPr/>
        </p:nvSpPr>
        <p:spPr bwMode="auto">
          <a:xfrm>
            <a:off x="1866900" y="8550275"/>
            <a:ext cx="4791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  <a:cs typeface="B Yekan" pitchFamily="2" charset="-78"/>
              </a:rPr>
              <a:t>مدیریت تجاری سازی و ارتباط با صنعت:</a:t>
            </a:r>
            <a:r>
              <a:rPr lang="fa-IR" altLang="en-US" sz="1200" b="1">
                <a:solidFill>
                  <a:srgbClr val="0070C0"/>
                </a:solidFill>
              </a:rPr>
              <a:t> </a:t>
            </a: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آدرس: تهران، کيلومتر15 اتوبان  تهران</a:t>
            </a:r>
            <a:r>
              <a:rPr lang="en-US" altLang="en-US" sz="1200" b="1">
                <a:solidFill>
                  <a:srgbClr val="0070C0"/>
                </a:solidFill>
              </a:rPr>
              <a:t>-</a:t>
            </a:r>
            <a:r>
              <a:rPr lang="fa-IR" altLang="en-US" sz="1200" b="1">
                <a:solidFill>
                  <a:srgbClr val="0070C0"/>
                </a:solidFill>
              </a:rPr>
              <a:t> کرج، بلوار پژوهش، </a:t>
            </a: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صندوق پستي  161/14965     تلفن مستقيم و نمابر: 44787470 -021،</a:t>
            </a:r>
            <a:endParaRPr lang="en-US" altLang="en-US" sz="1200" b="1">
              <a:solidFill>
                <a:srgbClr val="0070C0"/>
              </a:solidFill>
            </a:endParaRP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 تلفن مرکزي:  9-44787302 -021 (داخلي هاي 243و157)</a:t>
            </a:r>
          </a:p>
          <a:p>
            <a:pPr algn="r" rtl="1" eaLnBrk="1" hangingPunct="1"/>
            <a:r>
              <a:rPr lang="en-US" altLang="en-US" sz="1200" b="1">
                <a:solidFill>
                  <a:srgbClr val="0070C0"/>
                </a:solidFill>
              </a:rPr>
              <a:t>www.nigeb.ac.ir</a:t>
            </a:r>
            <a:r>
              <a:rPr lang="fa-IR" altLang="en-US" sz="1200" b="1">
                <a:solidFill>
                  <a:srgbClr val="0070C0"/>
                </a:solidFill>
              </a:rPr>
              <a:t>                                پست الکترونيک:  </a:t>
            </a:r>
            <a:r>
              <a:rPr lang="en-US" altLang="en-US" sz="1200" b="1">
                <a:solidFill>
                  <a:srgbClr val="0070C0"/>
                </a:solidFill>
              </a:rPr>
              <a:t>i-l@nigeb.ac.ir</a:t>
            </a:r>
            <a:endParaRPr lang="en-US" altLang="en-US" sz="1200">
              <a:solidFill>
                <a:srgbClr val="0070C0"/>
              </a:solidFill>
            </a:endParaRPr>
          </a:p>
          <a:p>
            <a:pPr algn="r" rtl="1" eaLnBrk="1" hangingPunct="1"/>
            <a:endParaRPr lang="en-US" altLang="en-US" sz="1200"/>
          </a:p>
        </p:txBody>
      </p:sp>
      <p:sp>
        <p:nvSpPr>
          <p:cNvPr id="2059" name="TextBox 32"/>
          <p:cNvSpPr txBox="1">
            <a:spLocks noChangeArrowheads="1"/>
          </p:cNvSpPr>
          <p:nvPr/>
        </p:nvSpPr>
        <p:spPr bwMode="auto">
          <a:xfrm>
            <a:off x="152400" y="5943600"/>
            <a:ext cx="14859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>
                <a:solidFill>
                  <a:srgbClr val="FF0000"/>
                </a:solidFill>
                <a:cs typeface="B Yekan" pitchFamily="2" charset="-78"/>
              </a:rPr>
              <a:t>قيمت تمام شده واحد محصول:</a:t>
            </a:r>
            <a:endParaRPr lang="en-US" altLang="en-US" sz="1200">
              <a:solidFill>
                <a:srgbClr val="FF0000"/>
              </a:solidFill>
              <a:cs typeface="B Yekan" pitchFamily="2" charset="-78"/>
            </a:endParaRPr>
          </a:p>
          <a:p>
            <a:pPr algn="r" rtl="1" eaLnBrk="1" hangingPunct="1"/>
            <a:endParaRPr lang="fa-IR" altLang="en-US" sz="1400">
              <a:cs typeface="B Yekan" pitchFamily="2" charset="-78"/>
            </a:endParaRPr>
          </a:p>
          <a:p>
            <a:pPr algn="ctr" rtl="1" eaLnBrk="1" hangingPunct="1"/>
            <a:endParaRPr lang="en-US" altLang="en-US" sz="1400">
              <a:cs typeface="B Yekan" pitchFamily="2" charset="-78"/>
            </a:endParaRPr>
          </a:p>
        </p:txBody>
      </p:sp>
      <p:pic>
        <p:nvPicPr>
          <p:cNvPr id="2060" name="Picture 2" descr="D:\Ar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95250"/>
            <a:ext cx="58896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6"/>
          <p:cNvSpPr txBox="1">
            <a:spLocks noChangeArrowheads="1"/>
          </p:cNvSpPr>
          <p:nvPr/>
        </p:nvSpPr>
        <p:spPr bwMode="auto">
          <a:xfrm>
            <a:off x="180975" y="7324725"/>
            <a:ext cx="1362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>
                <a:solidFill>
                  <a:srgbClr val="FF0000"/>
                </a:solidFill>
                <a:cs typeface="B Yekan" pitchFamily="2" charset="-78"/>
              </a:rPr>
              <a:t>پيش بيني حجم بازار:</a:t>
            </a:r>
          </a:p>
          <a:p>
            <a:pPr algn="r" rtl="1" eaLnBrk="1" hangingPunct="1"/>
            <a:endParaRPr lang="fa-IR" altLang="en-US" sz="1400">
              <a:cs typeface="B Yekan" pitchFamily="2" charset="-78"/>
            </a:endParaRPr>
          </a:p>
          <a:p>
            <a:pPr algn="r" rtl="1" eaLnBrk="1" hangingPunct="1"/>
            <a:endParaRPr lang="en-US" altLang="en-US" sz="1400">
              <a:cs typeface="B Yekan" pitchFamily="2" charset="-78"/>
            </a:endParaRPr>
          </a:p>
        </p:txBody>
      </p:sp>
      <p:sp>
        <p:nvSpPr>
          <p:cNvPr id="2062" name="TextBox 28"/>
          <p:cNvSpPr txBox="1">
            <a:spLocks noChangeArrowheads="1"/>
          </p:cNvSpPr>
          <p:nvPr/>
        </p:nvSpPr>
        <p:spPr bwMode="auto">
          <a:xfrm>
            <a:off x="266700" y="8391525"/>
            <a:ext cx="1323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>
                <a:solidFill>
                  <a:srgbClr val="FF0000"/>
                </a:solidFill>
                <a:cs typeface="B Yekan" pitchFamily="2" charset="-78"/>
              </a:rPr>
              <a:t>مستندات: </a:t>
            </a:r>
          </a:p>
          <a:p>
            <a:pPr algn="r" rtl="1" eaLnBrk="1" hangingPunct="1"/>
            <a:endParaRPr lang="fa-IR" altLang="en-US" sz="1200">
              <a:solidFill>
                <a:srgbClr val="FF0000"/>
              </a:solidFill>
              <a:cs typeface="B Yekan" pitchFamily="2" charset="-78"/>
            </a:endParaRPr>
          </a:p>
          <a:p>
            <a:pPr algn="r" rtl="1" eaLnBrk="1" hangingPunct="1"/>
            <a:endParaRPr lang="en-US" altLang="en-US" sz="120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063" name="TextBox 19"/>
          <p:cNvSpPr txBox="1">
            <a:spLocks noChangeArrowheads="1"/>
          </p:cNvSpPr>
          <p:nvPr/>
        </p:nvSpPr>
        <p:spPr bwMode="auto">
          <a:xfrm>
            <a:off x="123825" y="3078163"/>
            <a:ext cx="1628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>
                <a:solidFill>
                  <a:srgbClr val="FF0000"/>
                </a:solidFill>
                <a:cs typeface="B Yekan" pitchFamily="2" charset="-78"/>
              </a:rPr>
              <a:t>فناور (فناوران):</a:t>
            </a:r>
          </a:p>
          <a:p>
            <a:pPr algn="ctr" rtl="1" eaLnBrk="1" hangingPunct="1"/>
            <a:endParaRPr lang="en-US" altLang="en-US" sz="140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0" name="TextBox 23"/>
          <p:cNvSpPr txBox="1"/>
          <p:nvPr/>
        </p:nvSpPr>
        <p:spPr>
          <a:xfrm>
            <a:off x="397326" y="9490260"/>
            <a:ext cx="106271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a-I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r" rtl="1"/>
            <a:r>
              <a:rPr lang="en-US" b="1" dirty="0" smtClean="0"/>
              <a:t>OC-M-01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59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7978</TotalTime>
  <Words>102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</dc:creator>
  <cp:lastModifiedBy>Javad</cp:lastModifiedBy>
  <cp:revision>1051</cp:revision>
  <dcterms:created xsi:type="dcterms:W3CDTF">2014-10-25T05:52:28Z</dcterms:created>
  <dcterms:modified xsi:type="dcterms:W3CDTF">2021-01-26T05:41:43Z</dcterms:modified>
</cp:coreProperties>
</file>