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8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280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7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6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10438143" y="38264"/>
            <a:ext cx="1715872" cy="6781736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38319" y="38264"/>
            <a:ext cx="1715872" cy="6781736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5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0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702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914400" y="5310740"/>
            <a:ext cx="702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898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704767" y="986067"/>
            <a:ext cx="5708000" cy="4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4000" i="1">
                <a:solidFill>
                  <a:schemeClr val="lt1"/>
                </a:solidFill>
              </a:defRPr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4000" i="1">
                <a:solidFill>
                  <a:schemeClr val="lt1"/>
                </a:solidFill>
              </a:defRPr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4000" i="1">
                <a:solidFill>
                  <a:schemeClr val="lt1"/>
                </a:solidFill>
              </a:defRPr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4000" i="1">
                <a:solidFill>
                  <a:schemeClr val="lt1"/>
                </a:solidFill>
              </a:defRPr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4000" i="1">
                <a:solidFill>
                  <a:schemeClr val="lt1"/>
                </a:solidFill>
              </a:defRPr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4000" i="1">
                <a:solidFill>
                  <a:schemeClr val="lt1"/>
                </a:solidFill>
              </a:defRPr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4000" i="1">
                <a:solidFill>
                  <a:schemeClr val="lt1"/>
                </a:solidFill>
              </a:defRPr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4000" i="1">
                <a:solidFill>
                  <a:schemeClr val="lt1"/>
                </a:solidFill>
              </a:defRPr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4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6" name="Google Shape;1046;p4"/>
          <p:cNvSpPr txBox="1"/>
          <p:nvPr/>
        </p:nvSpPr>
        <p:spPr>
          <a:xfrm>
            <a:off x="879900" y="552100"/>
            <a:ext cx="1003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6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6583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957733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5541428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587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957733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4012351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7066968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25" name="Google Shape;2125;p7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21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2" name="Google Shape;2402;p8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189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833233" y="5570267"/>
            <a:ext cx="9012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79" name="Google Shape;2679;p9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80" name="Google Shape;2680;p9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681" name="Google Shape;2681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8" name="Google Shape;2738;p9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739" name="Google Shape;2739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1" name="Google Shape;2801;p9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802" name="Google Shape;2802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3" name="Google Shape;2903;p9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904" name="Google Shape;2904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90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422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Light"/>
              <a:buNone/>
              <a:defRPr sz="3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600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8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4060" y="1700883"/>
            <a:ext cx="7560940" cy="27236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16000" b="1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پذیرش در دوره رشد </a:t>
            </a:r>
            <a:r>
              <a:rPr lang="fa-IR" b="1" dirty="0">
                <a:solidFill>
                  <a:schemeClr val="bg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b="1" dirty="0">
                <a:solidFill>
                  <a:schemeClr val="bg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مرکز رشد زیست فناوری</a:t>
            </a:r>
            <a:b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پژوهشگاه ملی مهندسی ژنتیک و زیست فناوری</a:t>
            </a:r>
          </a:p>
          <a:p>
            <a:pPr algn="ctr">
              <a:lnSpc>
                <a:spcPct val="150000"/>
              </a:lnSpc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(تاریخ ارائه...)</a:t>
            </a:r>
            <a:endParaRPr lang="fa-IR" sz="27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740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759556" y="1711691"/>
            <a:ext cx="63520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بیان </a:t>
            </a:r>
            <a:r>
              <a:rPr lang="fa-I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فرصت های بازار و کارآفرینی حول ایده </a:t>
            </a:r>
            <a:r>
              <a:rPr lang="fa-I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محوری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15069" y="3673230"/>
            <a:ext cx="386344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rtl="1"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endParaRPr lang="en-US" sz="2800" dirty="0">
              <a:solidFill>
                <a:schemeClr val="bg1"/>
              </a:solidFill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24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267591" y="1843548"/>
            <a:ext cx="6947261" cy="159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a-IR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میزان اعتبارات </a:t>
            </a:r>
            <a:r>
              <a:rPr lang="fa-IR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ریالی </a:t>
            </a:r>
            <a:r>
              <a:rPr lang="fa-IR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که تاکنون انجام شده </a:t>
            </a:r>
            <a:r>
              <a:rPr lang="fa-IR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و </a:t>
            </a:r>
            <a:r>
              <a:rPr lang="fa-IR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برآورد اعتبارات </a:t>
            </a:r>
            <a:r>
              <a:rPr lang="fa-IR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مورد نیاز </a:t>
            </a:r>
            <a:r>
              <a:rPr lang="fa-IR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جهت ادامه کار</a:t>
            </a:r>
            <a:endParaRPr lang="fa-IR" sz="34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67590" y="3690593"/>
            <a:ext cx="7183235" cy="141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ctr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fa-IR" sz="3000" b="1" dirty="0">
                <a:solidFill>
                  <a:srgbClr val="00B050"/>
                </a:solidFill>
                <a:latin typeface="Gill Sans MT" pitchFamily="34" charset="0"/>
                <a:cs typeface="B Nazanin" pitchFamily="2" charset="-78"/>
              </a:rPr>
              <a:t>موضوع و نحوه تامین هزینه های انجام شده تاکنون قید گردد.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51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25531" y="2163204"/>
            <a:ext cx="601772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rtl="1">
              <a:defRPr/>
            </a:pPr>
            <a:r>
              <a:rPr lang="fa-I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هزینه </a:t>
            </a:r>
            <a:r>
              <a:rPr lang="fa-I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ها</a:t>
            </a:r>
            <a:endParaRPr lang="fa-IR" sz="6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95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349289" y="2972726"/>
            <a:ext cx="80774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rtl="1">
              <a:defRPr/>
            </a:pPr>
            <a:r>
              <a:rPr lang="fa-I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منابع تامین اعتبار </a:t>
            </a:r>
            <a:r>
              <a:rPr lang="fa-I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ایده</a:t>
            </a:r>
            <a:endParaRPr lang="fa-IR" sz="54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336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350340" y="806938"/>
            <a:ext cx="45570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rtl="1">
              <a:defRPr/>
            </a:pPr>
            <a:r>
              <a:rPr lang="fa-I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اطلاعات</a:t>
            </a:r>
            <a:r>
              <a:rPr lang="fa-I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 مالی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1405" y="2418735"/>
            <a:ext cx="392597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schemeClr val="bg1"/>
                </a:solidFill>
                <a:latin typeface="Gill Sans MT"/>
                <a:cs typeface="B Nazanin" panose="00000400000000000000" pitchFamily="2" charset="-78"/>
              </a:rPr>
              <a:t>قیمت تمام شده</a:t>
            </a:r>
          </a:p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schemeClr val="bg1"/>
                </a:solidFill>
                <a:latin typeface="Gill Sans MT"/>
                <a:cs typeface="B Nazanin" panose="00000400000000000000" pitchFamily="2" charset="-78"/>
              </a:rPr>
              <a:t>نقطه سر به سر</a:t>
            </a:r>
          </a:p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schemeClr val="bg1"/>
                </a:solidFill>
                <a:latin typeface="Gill Sans MT"/>
                <a:cs typeface="B Nazanin" panose="00000400000000000000" pitchFamily="2" charset="-78"/>
              </a:rPr>
              <a:t>نحوه بازگشت سرمایه </a:t>
            </a:r>
          </a:p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schemeClr val="bg1"/>
                </a:solidFill>
                <a:latin typeface="Gill Sans MT"/>
                <a:cs typeface="B Nazanin" panose="00000400000000000000" pitchFamily="2" charset="-78"/>
              </a:rPr>
              <a:t>پیش بینی میزان درآمد</a:t>
            </a:r>
          </a:p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endParaRPr lang="en-US" sz="2800" dirty="0">
              <a:solidFill>
                <a:schemeClr val="bg1"/>
              </a:solidFill>
              <a:latin typeface="Gill Sans MT"/>
              <a:cs typeface="B 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56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506942" y="1542787"/>
            <a:ext cx="87955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defRPr/>
            </a:pPr>
            <a:r>
              <a:rPr lang="fa-I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استراتژی قیمت گذاری</a:t>
            </a:r>
          </a:p>
          <a:p>
            <a:pPr algn="just" rtl="1">
              <a:defRPr/>
            </a:pPr>
            <a:r>
              <a:rPr lang="fa-I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(با مقایسه قیمت محصول/خدمات رقبا)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3996" y="3082413"/>
            <a:ext cx="3678907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3600" b="1" dirty="0">
                <a:latin typeface="Gill Sans MT"/>
                <a:cs typeface="B Nazanin" panose="00000400000000000000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3600" b="1" dirty="0">
                <a:latin typeface="Gill Sans MT"/>
                <a:cs typeface="B Nazanin" panose="00000400000000000000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3600" b="1" dirty="0">
                <a:latin typeface="Gill Sans MT"/>
                <a:cs typeface="B Nazanin" panose="00000400000000000000" pitchFamily="2" charset="-78"/>
              </a:rPr>
              <a:t>................</a:t>
            </a:r>
            <a:endParaRPr lang="en-US" sz="3600" dirty="0">
              <a:latin typeface="Gill Sans MT"/>
              <a:cs typeface="B Nazanin" panose="00000400000000000000" pitchFamily="2" charset="-78"/>
            </a:endParaRP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endParaRPr lang="en-US" sz="2800" dirty="0">
              <a:latin typeface="Gill Sans M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336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59555" y="1489587"/>
            <a:ext cx="621932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مدل کسب و کار</a:t>
            </a:r>
            <a:br>
              <a:rPr lang="fa-I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</a:br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از نظر فروش محصول/ارائه خدمات/فروش دانش فنی...)</a:t>
            </a:r>
            <a:endParaRPr lang="fa-I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9426" y="3524864"/>
            <a:ext cx="3904987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3600" b="1" dirty="0">
                <a:solidFill>
                  <a:schemeClr val="bg1"/>
                </a:solidFill>
                <a:latin typeface="Gill Sans MT"/>
                <a:cs typeface="B Nazanin" panose="00000400000000000000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3600" b="1" dirty="0">
                <a:solidFill>
                  <a:schemeClr val="bg1"/>
                </a:solidFill>
                <a:latin typeface="Gill Sans MT"/>
                <a:cs typeface="B Nazanin" panose="00000400000000000000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3600" b="1" dirty="0">
                <a:solidFill>
                  <a:schemeClr val="bg1"/>
                </a:solidFill>
                <a:latin typeface="Gill Sans MT"/>
                <a:cs typeface="B Nazanin" panose="00000400000000000000" pitchFamily="2" charset="-78"/>
              </a:rPr>
              <a:t>................</a:t>
            </a:r>
            <a:endParaRPr lang="en-US" sz="3600" dirty="0">
              <a:solidFill>
                <a:schemeClr val="bg1"/>
              </a:solidFill>
              <a:latin typeface="Gill Sans MT"/>
              <a:cs typeface="B Nazanin" panose="00000400000000000000" pitchFamily="2" charset="-78"/>
            </a:endParaRP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endParaRPr lang="en-US" sz="2800" dirty="0">
              <a:latin typeface="Gill Sans M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992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398584" y="811161"/>
            <a:ext cx="852494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fa-I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برنامه کاری در دوره رشد</a:t>
            </a:r>
            <a:endParaRPr lang="fa-IR" sz="36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graphicFrame>
        <p:nvGraphicFramePr>
          <p:cNvPr id="5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37541"/>
              </p:ext>
            </p:extLst>
          </p:nvPr>
        </p:nvGraphicFramePr>
        <p:xfrm>
          <a:off x="486696" y="2595715"/>
          <a:ext cx="7506930" cy="3775587"/>
        </p:xfrm>
        <a:graphic>
          <a:graphicData uri="http://schemas.openxmlformats.org/drawingml/2006/table">
            <a:tbl>
              <a:tblPr rtl="1"/>
              <a:tblGrid>
                <a:gridCol w="157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9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9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3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39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9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46488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مراحل اجراي ایده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شروع و خاتمه ( ماه )</a:t>
                      </a: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1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2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3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4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5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6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7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8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9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10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11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12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605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طراحي جزئي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002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ساخت نمونه محصول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002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انجام تست‏هاي لازم روي دستگاه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002"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ea typeface="Calibri" pitchFamily="34" charset="0"/>
                          <a:cs typeface="B Nazanin" panose="00000400000000000000" pitchFamily="2" charset="-78"/>
                        </a:rPr>
                        <a:t>بازنگري و تكميل طرح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Calibri" pitchFamily="34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53266" marR="53266" marT="7398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49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517105" y="1224116"/>
            <a:ext cx="83484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defRPr/>
            </a:pPr>
            <a:r>
              <a:rPr lang="fa-I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بررسی و معرفی </a:t>
            </a:r>
            <a:r>
              <a:rPr lang="fa-I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بازار هدف</a:t>
            </a:r>
            <a:endParaRPr lang="fa-I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6933" y="2772697"/>
            <a:ext cx="4117196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schemeClr val="bg1"/>
                </a:solidFill>
                <a:latin typeface="Gill Sans MT"/>
                <a:cs typeface="B Nazanin" panose="00000400000000000000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schemeClr val="bg1"/>
                </a:solidFill>
                <a:latin typeface="Gill Sans MT"/>
                <a:cs typeface="B Nazanin" panose="00000400000000000000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schemeClr val="bg1"/>
                </a:solidFill>
                <a:latin typeface="Gill Sans MT"/>
                <a:cs typeface="B Nazanin" panose="00000400000000000000" pitchFamily="2" charset="-78"/>
              </a:rPr>
              <a:t>................</a:t>
            </a:r>
            <a:endParaRPr lang="en-US" sz="2800" dirty="0">
              <a:solidFill>
                <a:schemeClr val="bg1"/>
              </a:solidFill>
              <a:latin typeface="Gill Sans MT"/>
              <a:cs typeface="B Nazanin" panose="00000400000000000000" pitchFamily="2" charset="-78"/>
            </a:endParaRP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endParaRPr lang="en-US" sz="2800" dirty="0">
              <a:solidFill>
                <a:schemeClr val="bg1"/>
              </a:solidFill>
              <a:latin typeface="Gill Sans M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95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367111" y="1622323"/>
            <a:ext cx="841973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defRPr/>
            </a:pPr>
            <a:r>
              <a:rPr lang="fa-IR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ارزيابي و تحليل بازار</a:t>
            </a:r>
          </a:p>
          <a:p>
            <a:pPr algn="just" rtl="1">
              <a:lnSpc>
                <a:spcPct val="120000"/>
              </a:lnSpc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(اندازه و روند رشد بازار،‌شناخت مشتري،‌عوامل موثر و ..)</a:t>
            </a:r>
            <a:endParaRPr lang="fa-IR" sz="24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6927" y="3318387"/>
            <a:ext cx="2934815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3200" b="1" dirty="0">
                <a:latin typeface="Gill Sans MT"/>
                <a:cs typeface="B Nazanin" panose="00000400000000000000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3200" b="1" dirty="0">
                <a:latin typeface="Gill Sans MT"/>
                <a:cs typeface="B Nazanin" panose="00000400000000000000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3200" b="1" dirty="0">
                <a:latin typeface="Gill Sans MT"/>
                <a:cs typeface="B Nazanin" panose="00000400000000000000" pitchFamily="2" charset="-78"/>
              </a:rPr>
              <a:t>................</a:t>
            </a:r>
            <a:endParaRPr lang="en-US" sz="3200" dirty="0">
              <a:latin typeface="Gill Sans MT"/>
              <a:cs typeface="B Nazanin" panose="00000400000000000000" pitchFamily="2" charset="-78"/>
            </a:endParaRP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endParaRPr lang="en-US" sz="2800" dirty="0">
              <a:latin typeface="Gill Sans M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5" y="149084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614" y="710747"/>
            <a:ext cx="7408985" cy="3643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9170" y="2022121"/>
            <a:ext cx="61984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latin typeface="2  Nazanin"/>
                <a:cs typeface="B Nazanin" panose="00000400000000000000" pitchFamily="2" charset="-78"/>
              </a:rPr>
              <a:t>نام شرکت (نام کامل تجاری)</a:t>
            </a:r>
          </a:p>
          <a:p>
            <a:pPr algn="ctr" rtl="1"/>
            <a:r>
              <a:rPr lang="fa-IR" sz="2800" b="1" dirty="0">
                <a:latin typeface="2  Nazanin"/>
                <a:cs typeface="B Nazanin" panose="00000400000000000000" pitchFamily="2" charset="-78"/>
              </a:rPr>
              <a:t>تاریخ / شماره ثبت</a:t>
            </a:r>
          </a:p>
          <a:p>
            <a:pPr algn="ctr" rtl="1"/>
            <a:r>
              <a:rPr lang="fa-IR" sz="2800" b="1" dirty="0">
                <a:latin typeface="2  Nazanin"/>
                <a:cs typeface="B Nazanin" panose="00000400000000000000" pitchFamily="2" charset="-78"/>
              </a:rPr>
              <a:t>محل ثبت</a:t>
            </a:r>
          </a:p>
          <a:p>
            <a:pPr algn="ctr" rtl="1"/>
            <a:endParaRPr lang="fa-IR" sz="2800" b="1" dirty="0">
              <a:latin typeface="2  Nazanin"/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>
                <a:latin typeface="2  Nazanin"/>
                <a:cs typeface="B Nazanin" panose="00000400000000000000" pitchFamily="2" charset="-78"/>
              </a:rPr>
              <a:t>زمینه اصلی فعالیت مطابق اساسنامه شرکت:</a:t>
            </a:r>
          </a:p>
        </p:txBody>
      </p:sp>
      <p:sp>
        <p:nvSpPr>
          <p:cNvPr id="6" name="AutoShape 2" descr="blob:https://web.whatsapp.com/d2e1c2b6-63f8-48fe-8919-a6c3674a8e1a"/>
          <p:cNvSpPr>
            <a:spLocks noChangeAspect="1" noChangeArrowheads="1"/>
          </p:cNvSpPr>
          <p:nvPr/>
        </p:nvSpPr>
        <p:spPr bwMode="auto">
          <a:xfrm>
            <a:off x="155575" y="710747"/>
            <a:ext cx="1604548" cy="10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24508"/>
            <a:ext cx="2027187" cy="16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620607" y="2202246"/>
            <a:ext cx="64467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defRPr/>
            </a:pPr>
            <a:r>
              <a:rPr lang="fa-I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معرفی رقبای داخلی و خارجی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12193" y="3297714"/>
            <a:ext cx="42084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 algn="just" rtl="1"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........................</a:t>
            </a:r>
            <a:r>
              <a:rPr lang="fa-I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</a:t>
            </a:r>
            <a:endParaRPr 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674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672683" y="1917290"/>
            <a:ext cx="5335691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defRPr/>
            </a:pP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مزیت های رقابتی محصول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0903" y="3377381"/>
            <a:ext cx="4041058" cy="17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33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49713" y="1297858"/>
            <a:ext cx="6260105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rtl="1">
              <a:lnSpc>
                <a:spcPct val="120000"/>
              </a:lnSpc>
              <a:defRPr/>
            </a:pPr>
            <a:r>
              <a:rPr lang="fa-I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نقاط قوت و فرصت </a:t>
            </a:r>
            <a:r>
              <a:rPr lang="fa-I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/ نقاط ضعف </a:t>
            </a:r>
            <a:r>
              <a:rPr lang="fa-I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و تهدیدها</a:t>
            </a:r>
            <a:endParaRPr lang="fa-I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46433" y="3495367"/>
            <a:ext cx="3144302" cy="17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  <a:endParaRPr lang="en-US" sz="2800" dirty="0">
              <a:solidFill>
                <a:schemeClr val="bg1"/>
              </a:solidFill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490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72697" y="1516615"/>
            <a:ext cx="50881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defTabSz="914400" rtl="1">
              <a:defRPr/>
            </a:pPr>
            <a:r>
              <a:rPr lang="fa-IR" sz="4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تشريح و تحليل ريسكها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51110" y="2549793"/>
            <a:ext cx="42084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 algn="just" rt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...............................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840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244542" y="1312606"/>
            <a:ext cx="55868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defRPr/>
            </a:pPr>
            <a:r>
              <a:rPr lang="fa-I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اعلام روشهای كسب درآمد از </a:t>
            </a:r>
          </a:p>
          <a:p>
            <a:pPr algn="just" rtl="1">
              <a:lnSpc>
                <a:spcPct val="120000"/>
              </a:lnSpc>
              <a:defRPr/>
            </a:pPr>
            <a:r>
              <a:rPr lang="fa-I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ساير فعاليتهاي اقتصادي </a:t>
            </a:r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66601" y="3259394"/>
            <a:ext cx="3612625" cy="17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  <a:endParaRPr lang="en-US" sz="2800" dirty="0">
              <a:solidFill>
                <a:schemeClr val="bg1"/>
              </a:solidFill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981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71114" y="1342103"/>
            <a:ext cx="59437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defRPr/>
            </a:pPr>
            <a:r>
              <a:rPr lang="fa-I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تفاهم نامه همکاری و </a:t>
            </a:r>
            <a:r>
              <a:rPr lang="fa-I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قراردادها (</a:t>
            </a:r>
            <a:r>
              <a:rPr lang="fa-I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در صورت وجود)</a:t>
            </a:r>
            <a:endParaRPr lang="fa-IR" sz="28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35722" y="3197202"/>
            <a:ext cx="42084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latin typeface="Gill Sans MT" pitchFamily="34" charset="0"/>
                <a:cs typeface="B Nazanin" pitchFamily="2" charset="-78"/>
              </a:rPr>
              <a:t>................</a:t>
            </a:r>
            <a:endParaRPr lang="en-US" sz="2800" dirty="0"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336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72553" y="2347389"/>
            <a:ext cx="2908466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  <a:endParaRPr lang="en-US" sz="2800" dirty="0">
              <a:solidFill>
                <a:schemeClr val="bg1"/>
              </a:solidFill>
              <a:latin typeface="Gill Sans MT" pitchFamily="34" charset="0"/>
              <a:cs typeface="B Nazanin" pitchFamily="2" charset="-78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1295361" y="1268601"/>
            <a:ext cx="85725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fa-I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برنامه های آتی </a:t>
            </a:r>
            <a:r>
              <a:rPr lang="fa-I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شرکت</a:t>
            </a:r>
            <a:endParaRPr lang="fa-IR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87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 rot="10800000" flipV="1">
            <a:off x="1169844" y="1213076"/>
            <a:ext cx="675003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برنامه های آتی </a:t>
            </a: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شرکت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19755" y="2799923"/>
            <a:ext cx="5494337" cy="35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 algn="r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مدل توسعه ایده محوری</a:t>
            </a:r>
          </a:p>
          <a:p>
            <a:pPr marL="365125" indent="-282575" algn="r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سرانجام ایده محوری</a:t>
            </a:r>
          </a:p>
          <a:p>
            <a:pPr marL="365125" indent="-282575" algn="r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مشاوره ها و پروژه ها</a:t>
            </a:r>
          </a:p>
          <a:p>
            <a:pPr marL="365125" indent="-282575" algn="r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نیروی انسانی، سهامداران و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...</a:t>
            </a:r>
          </a:p>
          <a:p>
            <a:pPr marL="365125" indent="-282575" algn="r" defTabSz="914400" rtl="1">
              <a:lnSpc>
                <a:spcPct val="12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B Nazanin" pitchFamily="2" charset="-78"/>
              </a:rPr>
              <a:t>كسب درآمد از ساير فعاليتهاي اقتصادي</a:t>
            </a:r>
          </a:p>
          <a:p>
            <a:pPr marL="365125" indent="-282575" algn="r" defTabSz="914400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3" y="55149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73850" y="898178"/>
            <a:ext cx="4966630" cy="857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defRPr/>
            </a:pPr>
            <a:r>
              <a:rPr lang="fa-IR" sz="4000" b="1" dirty="0">
                <a:solidFill>
                  <a:schemeClr val="bg1"/>
                </a:solidFill>
                <a:cs typeface="B Nazanin" pitchFamily="2" charset="-78"/>
              </a:rPr>
              <a:t>معرفی پرسنل تخصصی غیر سهامدار شركت</a:t>
            </a:r>
          </a:p>
        </p:txBody>
      </p:sp>
      <p:graphicFrame>
        <p:nvGraphicFramePr>
          <p:cNvPr id="3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65587"/>
              </p:ext>
            </p:extLst>
          </p:nvPr>
        </p:nvGraphicFramePr>
        <p:xfrm>
          <a:off x="383458" y="2513858"/>
          <a:ext cx="7669161" cy="3175792"/>
        </p:xfrm>
        <a:graphic>
          <a:graphicData uri="http://schemas.openxmlformats.org/drawingml/2006/table">
            <a:tbl>
              <a:tblPr rtl="1"/>
              <a:tblGrid>
                <a:gridCol w="1429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782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نام و نام خانوادگی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مدرک تحصيلي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زمينة تخصصي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سمت در واحد فناوری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نوع همکاری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تمام وقت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پاره وقت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57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955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889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500" y="686287"/>
            <a:ext cx="5702762" cy="1091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a-IR" sz="3200" b="1" dirty="0">
                <a:solidFill>
                  <a:schemeClr val="tx1"/>
                </a:solidFill>
                <a:latin typeface="IranNastaliq" pitchFamily="18" charset="0"/>
                <a:cs typeface="B Nazanin" pitchFamily="2" charset="-78"/>
              </a:rPr>
              <a:t>معرفی اعضای هیات مدیره ، سهامداران اصلی و میزان سهام</a:t>
            </a:r>
          </a:p>
        </p:txBody>
      </p:sp>
      <p:graphicFrame>
        <p:nvGraphicFramePr>
          <p:cNvPr id="3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12452"/>
              </p:ext>
            </p:extLst>
          </p:nvPr>
        </p:nvGraphicFramePr>
        <p:xfrm>
          <a:off x="589935" y="2964425"/>
          <a:ext cx="7624918" cy="2551471"/>
        </p:xfrm>
        <a:graphic>
          <a:graphicData uri="http://schemas.openxmlformats.org/drawingml/2006/table">
            <a:tbl>
              <a:tblPr rtl="1"/>
              <a:tblGrid>
                <a:gridCol w="142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554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نام و نام خانوادگی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مدرک تحصيلي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زمينة تخصصي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سمت در واحد فناوری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نوع همکاری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تمام وقت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Nazanin" pitchFamily="2" charset="-78"/>
                        </a:rPr>
                        <a:t>پاره وقت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66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967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967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Nazanin" pitchFamily="2" charset="-7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631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35277" y="855405"/>
            <a:ext cx="6150078" cy="1401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a-IR" sz="4400" b="1" dirty="0">
                <a:solidFill>
                  <a:schemeClr val="bg1"/>
                </a:solidFill>
                <a:cs typeface="B Nazanin" pitchFamily="2" charset="-78"/>
              </a:rPr>
              <a:t>معرفی سوابق پژوهشی، فناوری ومهندسی شرکت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0523" y="2696180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lvl="0" indent="-282575" algn="just" defTabSz="914400" rtl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 MT" pitchFamily="34" charset="0"/>
                <a:ea typeface="2  Nazanin"/>
                <a:cs typeface="B Nazanin" pitchFamily="2" charset="-78"/>
              </a:rPr>
              <a:t>.......</a:t>
            </a:r>
          </a:p>
          <a:p>
            <a:pPr marL="365125" lvl="0" indent="-282575" algn="just" defTabSz="914400" rtl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ill Sans MT" pitchFamily="34" charset="0"/>
                <a:ea typeface="2  Nazanin"/>
                <a:cs typeface="B Nazanin" pitchFamily="2" charset="-78"/>
              </a:rPr>
              <a:t>.......</a:t>
            </a:r>
            <a:endParaRPr lang="en-US" sz="3200" dirty="0" smtClean="0">
              <a:solidFill>
                <a:schemeClr val="accent2">
                  <a:lumMod val="40000"/>
                  <a:lumOff val="60000"/>
                </a:schemeClr>
              </a:solidFill>
              <a:latin typeface="Gill Sans MT" pitchFamily="34" charset="0"/>
              <a:ea typeface="2  Nazanin"/>
              <a:cs typeface="B Nazanin" pitchFamily="2" charset="-78"/>
            </a:endParaRPr>
          </a:p>
          <a:p>
            <a:pPr marL="365125" lvl="0" indent="-282575" algn="just" defTabSz="914400" rtl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ill Sans MT" pitchFamily="34" charset="0"/>
                <a:ea typeface="2  Nazanin"/>
                <a:cs typeface="B Nazanin" pitchFamily="2" charset="-78"/>
              </a:rPr>
              <a:t>.......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Gill Sans MT" pitchFamily="34" charset="0"/>
              <a:ea typeface="2  Nazanin"/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" y="127747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3805083" y="1563329"/>
            <a:ext cx="3973111" cy="1504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a-I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Nazanin" pitchFamily="2" charset="-78"/>
              </a:rPr>
              <a:t>عنوان ایده محوری:</a:t>
            </a:r>
          </a:p>
          <a:p>
            <a:pPr>
              <a:defRPr/>
            </a:pPr>
            <a:r>
              <a:rPr lang="fa-I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Nazanin" pitchFamily="2" charset="-78"/>
              </a:rPr>
              <a:t>خلاصه ایده محوری</a:t>
            </a:r>
            <a:r>
              <a:rPr lang="fa-I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Nazanin" pitchFamily="2" charset="-78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2138" y="3767012"/>
            <a:ext cx="3284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lvl="0" indent="-282575" algn="just" defTabSz="914400" rt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4400" b="1" dirty="0">
                <a:latin typeface="Gill Sans MT"/>
                <a:ea typeface="2  Nazanin"/>
                <a:cs typeface="B Nazanin" panose="00000400000000000000" pitchFamily="2" charset="-78"/>
              </a:rPr>
              <a:t>........................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336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133600" y="1799303"/>
            <a:ext cx="624161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rtl="1">
              <a:defRPr/>
            </a:pPr>
            <a:r>
              <a:rPr lang="fa-I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فناوری و  وجهه نوآوری در ایده </a:t>
            </a:r>
            <a:r>
              <a:rPr lang="fa-I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محوری</a:t>
            </a:r>
            <a:endParaRPr lang="en-US" sz="2000" dirty="0">
              <a:solidFill>
                <a:schemeClr val="bg1"/>
              </a:solidFill>
              <a:latin typeface="Trebuchet MS" panose="020B0603020202020204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70903" y="3894663"/>
            <a:ext cx="4218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defTabSz="914400" rtl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3200" b="1" dirty="0">
                <a:solidFill>
                  <a:schemeClr val="bg1"/>
                </a:solidFill>
                <a:latin typeface="Gill Sans MT" pitchFamily="34" charset="0"/>
                <a:cs typeface="B Nazanin" pitchFamily="2" charset="-78"/>
              </a:rPr>
              <a:t>...............................</a:t>
            </a:r>
            <a:endParaRPr lang="en-US" sz="3200" dirty="0">
              <a:solidFill>
                <a:schemeClr val="bg1"/>
              </a:solidFill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758"/>
            <a:ext cx="202404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418735" y="1737010"/>
            <a:ext cx="57188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تشریح بازار و توجیه </a:t>
            </a:r>
            <a:r>
              <a:rPr lang="fa-I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اقتصادی ایده </a:t>
            </a:r>
            <a:r>
              <a:rPr lang="fa-IR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محوری</a:t>
            </a:r>
            <a:endParaRPr lang="fa-IR" sz="48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72697" y="4098864"/>
            <a:ext cx="43212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r" rt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4400" b="1" dirty="0">
                <a:latin typeface="Gill Sans MT" pitchFamily="34" charset="0"/>
                <a:cs typeface="B Nazanin" pitchFamily="2" charset="-78"/>
              </a:rPr>
              <a:t>...............................</a:t>
            </a:r>
            <a:endParaRPr lang="en-US" sz="4000" dirty="0"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140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575187" y="2048237"/>
            <a:ext cx="86720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سوابق اثبات فناوري ایده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Nazanin" pitchFamily="2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0800000" flipV="1">
            <a:off x="3829677" y="3960941"/>
            <a:ext cx="36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rt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"/>
            </a:pPr>
            <a:r>
              <a:rPr lang="fa-IR" sz="4000" b="1" dirty="0">
                <a:latin typeface="Gill Sans MT" pitchFamily="34" charset="0"/>
                <a:cs typeface="B Nazanin" pitchFamily="2" charset="-78"/>
              </a:rPr>
              <a:t>...............................</a:t>
            </a:r>
            <a:endParaRPr lang="en-US" sz="4000" dirty="0"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95"/>
            <a:ext cx="2042337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27B5275-9CF4-44D0-9CA0-96040FA8E381}" vid="{68A37730-0BF7-4268-9DC3-48437ABFD2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385</Words>
  <Application>Microsoft Office PowerPoint</Application>
  <PresentationFormat>Widescreen</PresentationFormat>
  <Paragraphs>123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2  Nazanin</vt:lpstr>
      <vt:lpstr>Arial</vt:lpstr>
      <vt:lpstr>B Nazanin</vt:lpstr>
      <vt:lpstr>B Zar</vt:lpstr>
      <vt:lpstr>Calibri</vt:lpstr>
      <vt:lpstr>Dosis</vt:lpstr>
      <vt:lpstr>Dosis Light</vt:lpstr>
      <vt:lpstr>Gill Sans MT</vt:lpstr>
      <vt:lpstr>IranNastaliq</vt:lpstr>
      <vt:lpstr>Majalla UI</vt:lpstr>
      <vt:lpstr>Nazanin</vt:lpstr>
      <vt:lpstr>Times New Roman</vt:lpstr>
      <vt:lpstr>Titillium Web Light</vt:lpstr>
      <vt:lpstr>Trebuchet MS</vt:lpstr>
      <vt:lpstr>Wingdings 2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Forozandeh</dc:creator>
  <cp:lastModifiedBy>roshd</cp:lastModifiedBy>
  <cp:revision>38</cp:revision>
  <dcterms:created xsi:type="dcterms:W3CDTF">2021-05-24T10:59:42Z</dcterms:created>
  <dcterms:modified xsi:type="dcterms:W3CDTF">2022-11-02T07:52:41Z</dcterms:modified>
</cp:coreProperties>
</file>